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86968-7FE5-4186-824E-D0F337E55105}" v="2" dt="2022-02-01T14:55:41.026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94" d="100"/>
          <a:sy n="94" d="100"/>
        </p:scale>
        <p:origin x="63" y="3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Nicholls" userId="2bf163a3-04b2-4569-9f41-5963ace2b9f7" providerId="ADAL" clId="{B4986968-7FE5-4186-824E-D0F337E55105}"/>
    <pc:docChg chg="custSel modSld modShowInfo">
      <pc:chgData name="Tony Nicholls" userId="2bf163a3-04b2-4569-9f41-5963ace2b9f7" providerId="ADAL" clId="{B4986968-7FE5-4186-824E-D0F337E55105}" dt="2022-02-01T14:56:41.265" v="687" actId="20577"/>
      <pc:docMkLst>
        <pc:docMk/>
      </pc:docMkLst>
      <pc:sldChg chg="modSp mod">
        <pc:chgData name="Tony Nicholls" userId="2bf163a3-04b2-4569-9f41-5963ace2b9f7" providerId="ADAL" clId="{B4986968-7FE5-4186-824E-D0F337E55105}" dt="2022-02-01T14:50:57.144" v="428" actId="6549"/>
        <pc:sldMkLst>
          <pc:docMk/>
          <pc:sldMk cId="2810015352" sldId="272"/>
        </pc:sldMkLst>
        <pc:spChg chg="mod">
          <ac:chgData name="Tony Nicholls" userId="2bf163a3-04b2-4569-9f41-5963ace2b9f7" providerId="ADAL" clId="{B4986968-7FE5-4186-824E-D0F337E55105}" dt="2022-02-01T14:50:57.144" v="428" actId="6549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B4986968-7FE5-4186-824E-D0F337E55105}" dt="2022-02-01T14:51:39.071" v="468" actId="20577"/>
        <pc:sldMkLst>
          <pc:docMk/>
          <pc:sldMk cId="4117812012" sldId="273"/>
        </pc:sldMkLst>
        <pc:spChg chg="mod">
          <ac:chgData name="Tony Nicholls" userId="2bf163a3-04b2-4569-9f41-5963ace2b9f7" providerId="ADAL" clId="{B4986968-7FE5-4186-824E-D0F337E55105}" dt="2022-02-01T14:51:39.071" v="468" actId="20577"/>
          <ac:spMkLst>
            <pc:docMk/>
            <pc:sldMk cId="4117812012" sldId="273"/>
            <ac:spMk id="3" creationId="{262299E5-F59E-4921-B77A-5FF22BB557A6}"/>
          </ac:spMkLst>
        </pc:spChg>
      </pc:sldChg>
      <pc:sldChg chg="modSp mod">
        <pc:chgData name="Tony Nicholls" userId="2bf163a3-04b2-4569-9f41-5963ace2b9f7" providerId="ADAL" clId="{B4986968-7FE5-4186-824E-D0F337E55105}" dt="2022-02-01T14:52:36.881" v="507" actId="20577"/>
        <pc:sldMkLst>
          <pc:docMk/>
          <pc:sldMk cId="620086644" sldId="274"/>
        </pc:sldMkLst>
        <pc:spChg chg="mod">
          <ac:chgData name="Tony Nicholls" userId="2bf163a3-04b2-4569-9f41-5963ace2b9f7" providerId="ADAL" clId="{B4986968-7FE5-4186-824E-D0F337E55105}" dt="2022-02-01T14:52:36.881" v="507" actId="20577"/>
          <ac:spMkLst>
            <pc:docMk/>
            <pc:sldMk cId="620086644" sldId="274"/>
            <ac:spMk id="3" creationId="{3CC8CEEC-771F-4C8C-8A87-750FC5B967A0}"/>
          </ac:spMkLst>
        </pc:spChg>
      </pc:sldChg>
      <pc:sldChg chg="modSp mod">
        <pc:chgData name="Tony Nicholls" userId="2bf163a3-04b2-4569-9f41-5963ace2b9f7" providerId="ADAL" clId="{B4986968-7FE5-4186-824E-D0F337E55105}" dt="2022-02-01T14:54:07.392" v="597" actId="20577"/>
        <pc:sldMkLst>
          <pc:docMk/>
          <pc:sldMk cId="4217232231" sldId="275"/>
        </pc:sldMkLst>
        <pc:spChg chg="mod">
          <ac:chgData name="Tony Nicholls" userId="2bf163a3-04b2-4569-9f41-5963ace2b9f7" providerId="ADAL" clId="{B4986968-7FE5-4186-824E-D0F337E55105}" dt="2022-02-01T14:54:07.392" v="597" actId="20577"/>
          <ac:spMkLst>
            <pc:docMk/>
            <pc:sldMk cId="4217232231" sldId="275"/>
            <ac:spMk id="3" creationId="{CB4E0BAF-CD53-4DAB-A372-F199D0B154EC}"/>
          </ac:spMkLst>
        </pc:spChg>
      </pc:sldChg>
      <pc:sldChg chg="modSp mod">
        <pc:chgData name="Tony Nicholls" userId="2bf163a3-04b2-4569-9f41-5963ace2b9f7" providerId="ADAL" clId="{B4986968-7FE5-4186-824E-D0F337E55105}" dt="2022-02-01T14:54:55.947" v="656" actId="20577"/>
        <pc:sldMkLst>
          <pc:docMk/>
          <pc:sldMk cId="2372816339" sldId="276"/>
        </pc:sldMkLst>
        <pc:spChg chg="mod">
          <ac:chgData name="Tony Nicholls" userId="2bf163a3-04b2-4569-9f41-5963ace2b9f7" providerId="ADAL" clId="{B4986968-7FE5-4186-824E-D0F337E55105}" dt="2022-02-01T14:54:55.947" v="656" actId="20577"/>
          <ac:spMkLst>
            <pc:docMk/>
            <pc:sldMk cId="2372816339" sldId="276"/>
            <ac:spMk id="3" creationId="{7B6032B0-4737-48C1-906A-88FFA7327AE7}"/>
          </ac:spMkLst>
        </pc:spChg>
      </pc:sldChg>
      <pc:sldChg chg="modSp mod">
        <pc:chgData name="Tony Nicholls" userId="2bf163a3-04b2-4569-9f41-5963ace2b9f7" providerId="ADAL" clId="{B4986968-7FE5-4186-824E-D0F337E55105}" dt="2022-02-01T14:56:41.265" v="687" actId="20577"/>
        <pc:sldMkLst>
          <pc:docMk/>
          <pc:sldMk cId="1360300909" sldId="277"/>
        </pc:sldMkLst>
        <pc:spChg chg="mod">
          <ac:chgData name="Tony Nicholls" userId="2bf163a3-04b2-4569-9f41-5963ace2b9f7" providerId="ADAL" clId="{B4986968-7FE5-4186-824E-D0F337E55105}" dt="2022-02-01T14:56:41.265" v="687" actId="20577"/>
          <ac:spMkLst>
            <pc:docMk/>
            <pc:sldMk cId="1360300909" sldId="277"/>
            <ac:spMk id="3" creationId="{1773A78B-3FAF-49F3-B1CB-CD00C7B7ADA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3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9" y="1693332"/>
            <a:ext cx="7061546" cy="3062515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3836609" y="4911965"/>
            <a:ext cx="705999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38" y="5755059"/>
            <a:ext cx="4262362" cy="110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2"/>
            </a:gs>
            <a:gs pos="97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2/1/2022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" name="Picture 61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1" name="Picture 60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866" y="6289678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4047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47" y="6230154"/>
            <a:ext cx="1422853" cy="3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4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Governance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6041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Enterprise Architecture, with examples </a:t>
            </a:r>
          </a:p>
          <a:p>
            <a:r>
              <a:rPr lang="en-US" dirty="0"/>
              <a:t>using MS .NET Blazor, Azure and GreatIdeaz trellispark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CD31-941A-4DF5-BDFB-C20D1765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E6D-8B61-4523-809B-F3DE0835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This is an introduction to Governance in the context of Enterprise Architecture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My primary focus will be maximizing value/minimizing risk through efficient DevOps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Why do we need Governance?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What does effective Governance look like?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How do we structure Governance within an organization?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What is the difference between Governance and Project Management?​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How do we adopt an Agile approach to DevOps?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</a:rPr>
              <a:t>Will be doing a set of deep-dive video on these topics</a:t>
            </a:r>
          </a:p>
        </p:txBody>
      </p:sp>
    </p:spTree>
    <p:extLst>
      <p:ext uri="{BB962C8B-B14F-4D97-AF65-F5344CB8AC3E}">
        <p14:creationId xmlns:p14="http://schemas.microsoft.com/office/powerpoint/2010/main" val="28100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65E2-E07F-4B57-BE4C-2A1E4C41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Governance?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299E5-F59E-4921-B77A-5FF22BB5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organization is a living thing, constantly growing and evolving</a:t>
            </a:r>
          </a:p>
          <a:p>
            <a:r>
              <a:rPr lang="en-US" dirty="0"/>
              <a:t>This throws up an endless series of opportunities and risks</a:t>
            </a:r>
          </a:p>
          <a:p>
            <a:pPr lvl="1"/>
            <a:r>
              <a:rPr lang="en-US" dirty="0"/>
              <a:t>Developing new products and services</a:t>
            </a:r>
          </a:p>
          <a:p>
            <a:pPr lvl="1"/>
            <a:r>
              <a:rPr lang="en-US" dirty="0"/>
              <a:t>Growing market share</a:t>
            </a:r>
          </a:p>
          <a:p>
            <a:pPr lvl="1"/>
            <a:r>
              <a:rPr lang="en-US" dirty="0"/>
              <a:t>Optimizing existing operations</a:t>
            </a:r>
          </a:p>
          <a:p>
            <a:pPr lvl="1"/>
            <a:r>
              <a:rPr lang="en-US" dirty="0"/>
              <a:t>Mergers, Acquisitions and Divestments</a:t>
            </a:r>
          </a:p>
          <a:p>
            <a:pPr lvl="1"/>
            <a:r>
              <a:rPr lang="en-US" dirty="0"/>
              <a:t>Regulatory changes</a:t>
            </a:r>
          </a:p>
          <a:p>
            <a:r>
              <a:rPr lang="en-US" dirty="0"/>
              <a:t>IT resources always seem to limited and over stretched</a:t>
            </a:r>
          </a:p>
          <a:p>
            <a:r>
              <a:rPr lang="en-US" dirty="0"/>
              <a:t>How do you decide which opportunities/risks need to be addressed first?</a:t>
            </a:r>
          </a:p>
          <a:p>
            <a:r>
              <a:rPr lang="en-US" dirty="0"/>
              <a:t>How do you ensure that opportunities are implemented efficiently?</a:t>
            </a:r>
          </a:p>
          <a:p>
            <a:r>
              <a:rPr lang="en-US" dirty="0"/>
              <a:t>How do you ensure that the risks are eliminated or mitigated?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781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B0328-6C31-47C2-AF15-D709B957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effective Governance look like?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CEEC-771F-4C8C-8A87-750FC5B9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only constant is change – priorities continuously shift</a:t>
            </a:r>
          </a:p>
          <a:p>
            <a:r>
              <a:rPr lang="en-US" dirty="0"/>
              <a:t>Need a smooth iterative process that will:</a:t>
            </a:r>
          </a:p>
          <a:p>
            <a:pPr lvl="1"/>
            <a:r>
              <a:rPr lang="en-US" dirty="0"/>
              <a:t>Identify opportunities/risks as they arise and add them to the backlog as an item</a:t>
            </a:r>
          </a:p>
          <a:p>
            <a:pPr lvl="1"/>
            <a:r>
              <a:rPr lang="en-US" dirty="0"/>
              <a:t>Evaluate and prioritize each item in the backlog</a:t>
            </a:r>
          </a:p>
          <a:p>
            <a:pPr lvl="1"/>
            <a:r>
              <a:rPr lang="en-US" dirty="0"/>
              <a:t>Bundle backlog items into a change cycle for implementation</a:t>
            </a:r>
          </a:p>
          <a:p>
            <a:pPr lvl="1"/>
            <a:r>
              <a:rPr lang="en-US" dirty="0"/>
              <a:t>Rollout the changes to the organization to realize value and reduce risk</a:t>
            </a:r>
          </a:p>
          <a:p>
            <a:r>
              <a:rPr lang="en-US" dirty="0"/>
              <a:t>Change cycles should be relatively short to deliver changes faster</a:t>
            </a:r>
          </a:p>
          <a:p>
            <a:r>
              <a:rPr lang="en-US" dirty="0"/>
              <a:t>Evaluation of implementation dependencies, costs and risks need to be reliable</a:t>
            </a:r>
          </a:p>
          <a:p>
            <a:r>
              <a:rPr lang="en-US" dirty="0"/>
              <a:t>Need an Emergency bypass mechanism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0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6D35-BF64-4E95-A09F-E7A45A88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structure Governance within an organization?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0BAF-CD53-4DAB-A372-F199D0B15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basic processes and concepts are relatively constant</a:t>
            </a:r>
          </a:p>
          <a:p>
            <a:r>
              <a:rPr lang="en-US" dirty="0"/>
              <a:t>The decision-making body is called a Governance Steering Group</a:t>
            </a:r>
          </a:p>
          <a:p>
            <a:r>
              <a:rPr lang="en-US" dirty="0"/>
              <a:t>The structure of the Governance Steering Groups should reflect the organization</a:t>
            </a:r>
          </a:p>
          <a:p>
            <a:pPr lvl="1"/>
            <a:r>
              <a:rPr lang="en-US" dirty="0"/>
              <a:t>Hierarchy and Composition</a:t>
            </a:r>
          </a:p>
          <a:p>
            <a:pPr lvl="1"/>
            <a:r>
              <a:rPr lang="en-US" dirty="0"/>
              <a:t>Decision-making criteria</a:t>
            </a:r>
          </a:p>
          <a:p>
            <a:pPr lvl="1"/>
            <a:r>
              <a:rPr lang="en-US" dirty="0"/>
              <a:t>Frequency of meetings</a:t>
            </a:r>
          </a:p>
          <a:p>
            <a:pPr lvl="1"/>
            <a:r>
              <a:rPr lang="en-US" dirty="0"/>
              <a:t>Length of change cycles</a:t>
            </a:r>
          </a:p>
          <a:p>
            <a:r>
              <a:rPr lang="en-US" dirty="0"/>
              <a:t>Highest levels are a strategic BUSINESS led function – what are the opportunities/risks</a:t>
            </a:r>
          </a:p>
          <a:p>
            <a:pPr lvl="1"/>
            <a:r>
              <a:rPr lang="en-US" dirty="0"/>
              <a:t>With IT input – dependencies, effort, cost, risk</a:t>
            </a:r>
          </a:p>
          <a:p>
            <a:pPr lvl="1"/>
            <a:r>
              <a:rPr lang="en-US" dirty="0"/>
              <a:t>The output is a consensus on the relative backlog item priorities and assignment to a change cycle </a:t>
            </a:r>
          </a:p>
          <a:p>
            <a:r>
              <a:rPr lang="en-US" dirty="0"/>
              <a:t>Lowest level is tactical execution of backlog items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723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E8B4-B882-47A8-8AC2-06339340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 Governance and Project Management?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32B0-4737-48C1-906A-88FFA7327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Governance</a:t>
            </a:r>
            <a:r>
              <a:rPr lang="en-US" dirty="0"/>
              <a:t> is strategic decision-making at the organizational level</a:t>
            </a:r>
          </a:p>
          <a:p>
            <a:pPr lvl="1"/>
            <a:r>
              <a:rPr lang="en-US" dirty="0"/>
              <a:t>Sets the direction for the organization</a:t>
            </a:r>
          </a:p>
          <a:p>
            <a:pPr lvl="1"/>
            <a:r>
              <a:rPr lang="en-US" dirty="0"/>
              <a:t>Minimize organizational risk</a:t>
            </a:r>
          </a:p>
          <a:p>
            <a:pPr lvl="1"/>
            <a:r>
              <a:rPr lang="en-US" dirty="0"/>
              <a:t>Maximize Return on Investment on IT spend</a:t>
            </a:r>
          </a:p>
          <a:p>
            <a:r>
              <a:rPr lang="en-US" b="1" dirty="0"/>
              <a:t>Project Management </a:t>
            </a:r>
            <a:r>
              <a:rPr lang="en-US" dirty="0"/>
              <a:t>is tactical implementation of the strategic decisions</a:t>
            </a:r>
          </a:p>
          <a:p>
            <a:pPr lvl="1"/>
            <a:r>
              <a:rPr lang="en-US" dirty="0"/>
              <a:t>Cross-functional self-organizing teams</a:t>
            </a:r>
          </a:p>
          <a:p>
            <a:pPr lvl="1"/>
            <a:r>
              <a:rPr lang="en-US" dirty="0"/>
              <a:t>Given a list of backlog items with high-level requirements</a:t>
            </a:r>
          </a:p>
          <a:p>
            <a:pPr lvl="1"/>
            <a:r>
              <a:rPr lang="en-US" dirty="0"/>
              <a:t>Determine the optimum implementation, test and deployment based on:</a:t>
            </a:r>
          </a:p>
          <a:p>
            <a:pPr lvl="2"/>
            <a:r>
              <a:rPr lang="en-US" dirty="0"/>
              <a:t>Dependencies</a:t>
            </a:r>
          </a:p>
          <a:p>
            <a:pPr lvl="2"/>
            <a:r>
              <a:rPr lang="en-US" dirty="0"/>
              <a:t>Business Priorities</a:t>
            </a:r>
          </a:p>
          <a:p>
            <a:pPr lvl="2"/>
            <a:r>
              <a:rPr lang="en-US" dirty="0"/>
              <a:t>Team/skills availability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281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21C8-C0ED-4766-9C8D-31149C58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adopt an Agile approach to DevOps?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3A78B-3FAF-49F3-B1CB-CD00C7B7A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Well defined Enterprise Architecture</a:t>
            </a:r>
          </a:p>
          <a:p>
            <a:pPr lvl="1"/>
            <a:r>
              <a:rPr lang="en-US" dirty="0"/>
              <a:t>Builds a consensus and common understanding of business needs</a:t>
            </a:r>
          </a:p>
          <a:p>
            <a:pPr lvl="1"/>
            <a:r>
              <a:rPr lang="en-US" dirty="0"/>
              <a:t>Governance Criteria provides guidance for decision making</a:t>
            </a:r>
          </a:p>
          <a:p>
            <a:pPr lvl="1"/>
            <a:r>
              <a:rPr lang="en-US" dirty="0"/>
              <a:t>Promotes best practice across the organization</a:t>
            </a:r>
          </a:p>
          <a:p>
            <a:pPr lvl="1"/>
            <a:r>
              <a:rPr lang="en-US" dirty="0"/>
              <a:t>Set standards and procedures for implementation</a:t>
            </a:r>
          </a:p>
          <a:p>
            <a:pPr lvl="1"/>
            <a:r>
              <a:rPr lang="en-US"/>
              <a:t>Enables </a:t>
            </a:r>
            <a:r>
              <a:rPr lang="en-US" dirty="0"/>
              <a:t>flexible and agile </a:t>
            </a:r>
            <a:r>
              <a:rPr lang="en-US"/>
              <a:t>IT teams </a:t>
            </a:r>
            <a:r>
              <a:rPr lang="en-US" dirty="0"/>
              <a:t>to properly support the organization</a:t>
            </a:r>
          </a:p>
          <a:p>
            <a:r>
              <a:rPr lang="en-US" dirty="0"/>
              <a:t>Pick a DevOps methodology and supporting toolset</a:t>
            </a:r>
          </a:p>
          <a:p>
            <a:pPr lvl="1"/>
            <a:r>
              <a:rPr lang="en-US" dirty="0"/>
              <a:t>Strategic decision making for the steering group</a:t>
            </a:r>
          </a:p>
          <a:p>
            <a:pPr lvl="1"/>
            <a:r>
              <a:rPr lang="en-US" dirty="0"/>
              <a:t>Tactical planning for the project teams</a:t>
            </a:r>
          </a:p>
        </p:txBody>
      </p:sp>
    </p:spTree>
    <p:extLst>
      <p:ext uri="{BB962C8B-B14F-4D97-AF65-F5344CB8AC3E}">
        <p14:creationId xmlns:p14="http://schemas.microsoft.com/office/powerpoint/2010/main" val="136030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Great Ideaz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034EA1"/>
      </a:accent1>
      <a:accent2>
        <a:srgbClr val="50B748"/>
      </a:accent2>
      <a:accent3>
        <a:srgbClr val="959795"/>
      </a:accent3>
      <a:accent4>
        <a:srgbClr val="FF0000"/>
      </a:accent4>
      <a:accent5>
        <a:srgbClr val="E9EAE9"/>
      </a:accent5>
      <a:accent6>
        <a:srgbClr val="A0D89C"/>
      </a:accent6>
      <a:hlink>
        <a:srgbClr val="034EA1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at Ideaz PowerPoint Template - 20160329" id="{67286E25-2935-4CFA-94BE-E987C65E61A8}" vid="{601DE12C-B5C3-4FCC-8B10-5D054AAD0B26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aa8968-7af4-4138-b804-c898d6c7a44d" xsi:nil="true"/>
    <lcf76f155ced4ddcb4097134ff3c332f xmlns="10037884-5e6e-4e9f-8183-989ef391f68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393563EDACF418B89D448AAD7E933" ma:contentTypeVersion="15" ma:contentTypeDescription="Create a new document." ma:contentTypeScope="" ma:versionID="dbe82b19df786e2ad4c0f11260243215">
  <xsd:schema xmlns:xsd="http://www.w3.org/2001/XMLSchema" xmlns:xs="http://www.w3.org/2001/XMLSchema" xmlns:p="http://schemas.microsoft.com/office/2006/metadata/properties" xmlns:ns2="10037884-5e6e-4e9f-8183-989ef391f68f" xmlns:ns3="5baa8968-7af4-4138-b804-c898d6c7a44d" targetNamespace="http://schemas.microsoft.com/office/2006/metadata/properties" ma:root="true" ma:fieldsID="82d2a753b85dd4c89c6f04d33ba3e94e" ns2:_="" ns3:_="">
    <xsd:import namespace="10037884-5e6e-4e9f-8183-989ef391f68f"/>
    <xsd:import namespace="5baa8968-7af4-4138-b804-c898d6c7a4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37884-5e6e-4e9f-8183-989ef391f6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dcd726-20ab-499e-9d09-c8c0a4ad4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a8968-7af4-4138-b804-c898d6c7a4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010ea9-27e7-4985-96af-282e70546ebf}" ma:internalName="TaxCatchAll" ma:showField="CatchAllData" ma:web="5baa8968-7af4-4138-b804-c898d6c7a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56DA97-BFCD-46D4-9A10-12BFA814DBF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10037884-5e6e-4e9f-8183-989ef391f68f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5AFCEB6-1212-4AA0-A5AA-3ECDD24CC4D4}"/>
</file>

<file path=customXml/itemProps3.xml><?xml version="1.0" encoding="utf-8"?>
<ds:datastoreItem xmlns:ds="http://schemas.openxmlformats.org/officeDocument/2006/customXml" ds:itemID="{92F2AB63-DA42-4AC3-9B25-B8C38C26E4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Great Ideaz PowerPoint Template - 20160329</Template>
  <TotalTime>2871</TotalTime>
  <Words>528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Diamond Grid 16x9</vt:lpstr>
      <vt:lpstr>Governance</vt:lpstr>
      <vt:lpstr>Overview</vt:lpstr>
      <vt:lpstr>Why do we need Governance?</vt:lpstr>
      <vt:lpstr>What does effective Governance look like?</vt:lpstr>
      <vt:lpstr>How do we structure Governance within an organization?</vt:lpstr>
      <vt:lpstr>What is the difference between Governance and Project Management?</vt:lpstr>
      <vt:lpstr>How do we adopt an Agile approach to DevOps?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Tony Nicholls</dc:creator>
  <cp:keywords/>
  <cp:lastModifiedBy>Tony Nicholls</cp:lastModifiedBy>
  <cp:revision>10</cp:revision>
  <dcterms:created xsi:type="dcterms:W3CDTF">2022-01-11T15:31:34Z</dcterms:created>
  <dcterms:modified xsi:type="dcterms:W3CDTF">2022-02-01T14:56:48Z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0x01010043B393563EDACF418B89D448AAD7E933</vt:lpwstr>
  </property>
</Properties>
</file>